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1" r:id="rId1"/>
  </p:sldMasterIdLst>
  <p:notesMasterIdLst>
    <p:notesMasterId r:id="rId9"/>
  </p:notesMasterIdLst>
  <p:sldIdLst>
    <p:sldId id="285" r:id="rId2"/>
    <p:sldId id="286" r:id="rId3"/>
    <p:sldId id="287" r:id="rId4"/>
    <p:sldId id="288" r:id="rId5"/>
    <p:sldId id="289" r:id="rId6"/>
    <p:sldId id="290" r:id="rId7"/>
    <p:sldId id="296" r:id="rId8"/>
  </p:sldIdLst>
  <p:sldSz cx="24384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1690"/>
  </p:normalViewPr>
  <p:slideViewPr>
    <p:cSldViewPr snapToGrid="0" snapToObjects="1">
      <p:cViewPr varScale="1">
        <p:scale>
          <a:sx n="43" d="100"/>
          <a:sy n="43" d="100"/>
        </p:scale>
        <p:origin x="1640"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dirty="0"/>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Shape 302"/>
          <p:cNvSpPr>
            <a:spLocks noGrp="1" noRot="1" noChangeAspect="1"/>
          </p:cNvSpPr>
          <p:nvPr>
            <p:ph type="sldImg"/>
          </p:nvPr>
        </p:nvSpPr>
        <p:spPr>
          <a:xfrm>
            <a:off x="381000" y="685800"/>
            <a:ext cx="6096000" cy="3429000"/>
          </a:xfrm>
          <a:prstGeom prst="rect">
            <a:avLst/>
          </a:prstGeom>
        </p:spPr>
        <p:txBody>
          <a:bodyPr/>
          <a:lstStyle/>
          <a:p>
            <a:endParaRPr/>
          </a:p>
        </p:txBody>
      </p:sp>
      <p:sp>
        <p:nvSpPr>
          <p:cNvPr id="303" name="Shape 303"/>
          <p:cNvSpPr>
            <a:spLocks noGrp="1"/>
          </p:cNvSpPr>
          <p:nvPr>
            <p:ph type="body" sz="quarter" idx="1"/>
          </p:nvPr>
        </p:nvSpPr>
        <p:spPr>
          <a:prstGeom prst="rect">
            <a:avLst/>
          </a:prstGeom>
        </p:spPr>
        <p:txBody>
          <a:bodyPr/>
          <a:lstStyle/>
          <a:p>
            <a:r>
              <a:t>Most Simple: ~~~ Heuristics = rules of thumb, very simple – only used under low effort. </a:t>
            </a:r>
          </a:p>
          <a:p>
            <a:r>
              <a:t>Also have the lowest accuracy – usually pretty good rules, but can sometimes lead you astray.</a:t>
            </a:r>
          </a:p>
          <a:p>
            <a:endParaRPr/>
          </a:p>
          <a:p>
            <a:r>
              <a:t>Middle  Option: ~~~ Non-Compensatory --- relatively high effort and improved accuracy</a:t>
            </a:r>
          </a:p>
          <a:p>
            <a:r>
              <a:t>In NonCompensatory models doing well on one thing cannot make up for doing badly on another. Negative info leads to elimination of option from further consideration.</a:t>
            </a:r>
          </a:p>
          <a:p>
            <a:endParaRPr/>
          </a:p>
          <a:p>
            <a:r>
              <a:t>Most Difficult ~~~ Compensatory ~~~ highest accuracy</a:t>
            </a:r>
          </a:p>
          <a:p>
            <a:r>
              <a:t>Compensatory models – doing well on one attribute can compensate for doing poorly on another. e.g., in compensatory model, a very expensive product can make up for how expensive it is based on how good it is on other features – performance – but in a noncompensatory model, a product can be dropped simply for exceeding a certain price threshold).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Shape 307"/>
          <p:cNvSpPr>
            <a:spLocks noGrp="1" noRot="1" noChangeAspect="1"/>
          </p:cNvSpPr>
          <p:nvPr>
            <p:ph type="sldImg"/>
          </p:nvPr>
        </p:nvSpPr>
        <p:spPr>
          <a:xfrm>
            <a:off x="381000" y="685800"/>
            <a:ext cx="6096000" cy="3429000"/>
          </a:xfrm>
          <a:prstGeom prst="rect">
            <a:avLst/>
          </a:prstGeom>
        </p:spPr>
        <p:txBody>
          <a:bodyPr/>
          <a:lstStyle/>
          <a:p>
            <a:endParaRPr/>
          </a:p>
        </p:txBody>
      </p:sp>
      <p:sp>
        <p:nvSpPr>
          <p:cNvPr id="308" name="Shape 308"/>
          <p:cNvSpPr>
            <a:spLocks noGrp="1"/>
          </p:cNvSpPr>
          <p:nvPr>
            <p:ph type="body" sz="quarter" idx="1"/>
          </p:nvPr>
        </p:nvSpPr>
        <p:spPr>
          <a:prstGeom prst="rect">
            <a:avLst/>
          </a:prstGeom>
        </p:spPr>
        <p:txBody>
          <a:bodyPr/>
          <a:lstStyle/>
          <a:p>
            <a:r>
              <a:t>Product signal: Observable product attributes that communicate underlying qualities</a:t>
            </a:r>
          </a:p>
          <a:p>
            <a:r>
              <a:t>Clean and shiny car = good mechanical condition</a:t>
            </a:r>
          </a:p>
          <a:p>
            <a:endParaRPr/>
          </a:p>
          <a:p>
            <a:r>
              <a:t>Market belief: Consumer assumptions about companies, products, and stores that become shortcuts for decisions</a:t>
            </a:r>
          </a:p>
          <a:p>
            <a:r>
              <a:t>Price-quality relationship: We tend to get what we pay for</a:t>
            </a:r>
          </a:p>
          <a:p>
            <a:r>
              <a:t>Other common marketing beliefs</a:t>
            </a:r>
          </a:p>
          <a:p>
            <a:r>
              <a:t>All brands are basically the same</a:t>
            </a:r>
          </a:p>
          <a:p>
            <a:r>
              <a:t>Larger stores offer better prices than smaller stores</a:t>
            </a:r>
          </a:p>
          <a:p>
            <a:r>
              <a:t>Items tied to “giveaways” are not a good value</a:t>
            </a:r>
          </a:p>
          <a:p>
            <a:endParaRPr/>
          </a:p>
          <a:p>
            <a:r>
              <a:t>Country of Origin: We rate our own country’s products more favorably than do people who live elsewhere</a:t>
            </a:r>
          </a:p>
          <a:p>
            <a:r>
              <a:t>Industrialized countries make better products than developing countries</a:t>
            </a:r>
          </a:p>
          <a:p>
            <a:r>
              <a:t>Attachment to own versus other cultures</a:t>
            </a:r>
          </a:p>
          <a:p>
            <a:r>
              <a:t>Nationalists</a:t>
            </a:r>
          </a:p>
          <a:p>
            <a:r>
              <a:t>Internationalists</a:t>
            </a:r>
          </a:p>
          <a:p>
            <a:r>
              <a:t>Disengaged</a:t>
            </a:r>
          </a:p>
          <a:p>
            <a:r>
              <a:t>We strongly associate certain items with specific countries (stereotyping)</a:t>
            </a:r>
          </a:p>
          <a:p>
            <a:r>
              <a:t>Country-of-origin effects stimulate consumer interest in the product</a:t>
            </a:r>
          </a:p>
          <a:p>
            <a:r>
              <a:t>Expertise with product minimizes country-of-origin effects</a:t>
            </a:r>
          </a:p>
          <a:p>
            <a:r>
              <a:t>Ethnocentrism (“buy Canadian”)</a:t>
            </a:r>
          </a:p>
          <a:p>
            <a:r>
              <a:t>‘The Rant’ – Molson Canadian</a:t>
            </a:r>
          </a:p>
          <a:p>
            <a:r>
              <a:t>Olympic Games clothing worn across the country</a:t>
            </a:r>
          </a:p>
          <a:p>
            <a:endParaRPr/>
          </a:p>
          <a:p>
            <a:r>
              <a:t>Familiar Brand Names: Our tendency to prefer a number one brand to the competition</a:t>
            </a:r>
          </a:p>
          <a:p>
            <a:r>
              <a:t>Brands that dominate the market are sometimes 50% more profitable than their nearest competitors</a:t>
            </a:r>
          </a:p>
          <a:p>
            <a:endParaRPr/>
          </a:p>
          <a:p>
            <a:r>
              <a:t>Consumer Inertia: Tendency to buy a brand out of habit merely because it requires less effort</a:t>
            </a:r>
          </a:p>
          <a:p>
            <a:endParaRPr/>
          </a:p>
          <a:p>
            <a:r>
              <a:t>Brand loyalty</a:t>
            </a:r>
          </a:p>
          <a:p>
            <a:endParaRPr/>
          </a:p>
          <a:p>
            <a:r>
              <a:t>Discussion Opportunity—Have students write down three brands they buy repeatedly.  Which ones are due to inertia vs. brand loyalty?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hape 312"/>
          <p:cNvSpPr>
            <a:spLocks noGrp="1" noRot="1" noChangeAspect="1"/>
          </p:cNvSpPr>
          <p:nvPr>
            <p:ph type="sldImg"/>
          </p:nvPr>
        </p:nvSpPr>
        <p:spPr>
          <a:xfrm>
            <a:off x="381000" y="685800"/>
            <a:ext cx="6096000" cy="3429000"/>
          </a:xfrm>
          <a:prstGeom prst="rect">
            <a:avLst/>
          </a:prstGeom>
        </p:spPr>
        <p:txBody>
          <a:bodyPr/>
          <a:lstStyle/>
          <a:p>
            <a:endParaRPr/>
          </a:p>
        </p:txBody>
      </p:sp>
      <p:sp>
        <p:nvSpPr>
          <p:cNvPr id="313" name="Shape 313"/>
          <p:cNvSpPr>
            <a:spLocks noGrp="1"/>
          </p:cNvSpPr>
          <p:nvPr>
            <p:ph type="body" sz="quarter" idx="1"/>
          </p:nvPr>
        </p:nvSpPr>
        <p:spPr>
          <a:prstGeom prst="rect">
            <a:avLst/>
          </a:prstGeom>
        </p:spPr>
        <p:txBody>
          <a:bodyPr/>
          <a:lstStyle/>
          <a:p>
            <a:r>
              <a:t>Evaluative criteria: What’s important to the consumer – what makes the decision.</a:t>
            </a:r>
          </a:p>
          <a:p>
            <a:endParaRPr/>
          </a:p>
          <a:p>
            <a:r>
              <a:t>Help evaluating alternative comes in the form of cybermediaries such as bizrate.com which helps to filter and organize info (such as comparing alternatives).  </a:t>
            </a:r>
          </a:p>
          <a:p>
            <a:endParaRPr/>
          </a:p>
          <a:p>
            <a:r>
              <a:t>Also, many websites have electronic recommendation agents that filter through the clutter for you by suggesting products you may enjoy based on you search and purchase history – e.g. Amazon.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Shape 317"/>
          <p:cNvSpPr>
            <a:spLocks noGrp="1" noRot="1" noChangeAspect="1"/>
          </p:cNvSpPr>
          <p:nvPr>
            <p:ph type="sldImg"/>
          </p:nvPr>
        </p:nvSpPr>
        <p:spPr>
          <a:xfrm>
            <a:off x="381000" y="685800"/>
            <a:ext cx="6096000" cy="3429000"/>
          </a:xfrm>
          <a:prstGeom prst="rect">
            <a:avLst/>
          </a:prstGeom>
        </p:spPr>
        <p:txBody>
          <a:bodyPr/>
          <a:lstStyle/>
          <a:p>
            <a:endParaRPr/>
          </a:p>
        </p:txBody>
      </p:sp>
      <p:sp>
        <p:nvSpPr>
          <p:cNvPr id="318" name="Shape 318"/>
          <p:cNvSpPr>
            <a:spLocks noGrp="1"/>
          </p:cNvSpPr>
          <p:nvPr>
            <p:ph type="body" sz="quarter" idx="1"/>
          </p:nvPr>
        </p:nvSpPr>
        <p:spPr>
          <a:prstGeom prst="rect">
            <a:avLst/>
          </a:prstGeom>
        </p:spPr>
        <p:txBody>
          <a:bodyPr/>
          <a:lstStyle/>
          <a:p>
            <a:r>
              <a:t>4 types of non-compensatory decision rules—remember non-compensatory because performing well on one attribute does not allow you to compensate for poor performance on another. Based on CUTOFFS!</a:t>
            </a:r>
          </a:p>
          <a:p>
            <a:endParaRPr/>
          </a:p>
          <a:p>
            <a:endParaRPr/>
          </a:p>
          <a:p>
            <a:r>
              <a:t>Conjunctive ~</a:t>
            </a:r>
          </a:p>
          <a:p>
            <a:r>
              <a:t>Set minimum cutoffs on multiple dimensions</a:t>
            </a:r>
          </a:p>
          <a:p>
            <a:r>
              <a:t>Start with all items and reject bad options</a:t>
            </a:r>
          </a:p>
          <a:p>
            <a:r>
              <a:t>Choose first brand that meets all cutoffs</a:t>
            </a:r>
          </a:p>
          <a:p>
            <a:endParaRPr/>
          </a:p>
          <a:p>
            <a:r>
              <a:t>Disjunctive ~</a:t>
            </a:r>
          </a:p>
          <a:p>
            <a:r>
              <a:t>Set acceptable standards for dimensions --- these are often higher than min cutoffs and then evaluate the options as with the conjunctive rule.</a:t>
            </a:r>
          </a:p>
          <a:p>
            <a:endParaRPr/>
          </a:p>
          <a:p>
            <a:r>
              <a:t>Lexicographic ~</a:t>
            </a:r>
          </a:p>
          <a:p>
            <a:r>
              <a:t>we rank the attributes in terms of importance and then go through them in order until we find an option that wins on one of the attributes. That’s our choice. If there’s a tie, we keep going down the list of attributes until 1 wins</a:t>
            </a:r>
          </a:p>
          <a:p>
            <a:endParaRPr/>
          </a:p>
          <a:p>
            <a:r>
              <a:t>Elimination by Aspects ~</a:t>
            </a:r>
          </a:p>
          <a:p>
            <a:r>
              <a:t>Rank attributes by importance</a:t>
            </a:r>
          </a:p>
          <a:p>
            <a:r>
              <a:t>Set minimum level on most important attribute and then 2nd, and then 3rd, and then 4th….</a:t>
            </a:r>
          </a:p>
          <a:p>
            <a:r>
              <a:t>Eliminate brands that don’t meet cutoff on most important dimension</a:t>
            </a:r>
          </a:p>
          <a:p>
            <a:r>
              <a:t>Eliminate brands that don’t meet cutoff on 2nd most important dimension</a:t>
            </a:r>
          </a:p>
          <a:p>
            <a:r>
              <a:t>Continue until 1 brand remains</a:t>
            </a:r>
          </a:p>
          <a:p>
            <a:endParaRPr/>
          </a:p>
          <a:p>
            <a:r>
              <a:t>***Text book does a great job overviewing the details of these rules!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Shape 322"/>
          <p:cNvSpPr>
            <a:spLocks noGrp="1" noRot="1" noChangeAspect="1"/>
          </p:cNvSpPr>
          <p:nvPr>
            <p:ph type="sldImg"/>
          </p:nvPr>
        </p:nvSpPr>
        <p:spPr>
          <a:xfrm>
            <a:off x="381000" y="685800"/>
            <a:ext cx="6096000" cy="3429000"/>
          </a:xfrm>
          <a:prstGeom prst="rect">
            <a:avLst/>
          </a:prstGeom>
        </p:spPr>
        <p:txBody>
          <a:bodyPr/>
          <a:lstStyle/>
          <a:p>
            <a:endParaRPr/>
          </a:p>
        </p:txBody>
      </p:sp>
      <p:sp>
        <p:nvSpPr>
          <p:cNvPr id="323" name="Shape 323"/>
          <p:cNvSpPr>
            <a:spLocks noGrp="1"/>
          </p:cNvSpPr>
          <p:nvPr>
            <p:ph type="body" sz="quarter" idx="1"/>
          </p:nvPr>
        </p:nvSpPr>
        <p:spPr>
          <a:prstGeom prst="rect">
            <a:avLst/>
          </a:prstGeom>
        </p:spPr>
        <p:txBody>
          <a:bodyPr/>
          <a:lstStyle/>
          <a:p>
            <a:r>
              <a:t>Two types of compensatory decision rules—</a:t>
            </a:r>
          </a:p>
          <a:p>
            <a:r>
              <a:t>Simple additive (basic pros/cons list)—even if some attributes are not important; just looking to see which alternative has the most positive attributes</a:t>
            </a:r>
          </a:p>
          <a:p>
            <a:r>
              <a:t>Weighted additive—relative importance, weighted attributes (similar to multi-attribute attitude models)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What are the outcomes of this decision process? How does the model we discussed think about this?</a:t>
            </a:r>
          </a:p>
          <a:p>
            <a:endParaRPr lang="en-US" dirty="0"/>
          </a:p>
          <a:p>
            <a:r>
              <a:rPr lang="en-US" dirty="0"/>
              <a:t>Discussion: Really the decision-making model leaves us with the idea that once we make a decision and purchase, we come back around to new problem recognitions which lead us through a new version of the process. But in reality we think about a lot of other things, like: customer satisfaction with a decision (immediately and over time); we think about buyer’s remorse (ask students to define that); and we think about how products and services fit into a consumer’s life over </a:t>
            </a:r>
            <a:r>
              <a:rPr lang="en-US"/>
              <a:t>the longer run.</a:t>
            </a:r>
          </a:p>
        </p:txBody>
      </p:sp>
    </p:spTree>
    <p:extLst>
      <p:ext uri="{BB962C8B-B14F-4D97-AF65-F5344CB8AC3E}">
        <p14:creationId xmlns:p14="http://schemas.microsoft.com/office/powerpoint/2010/main" val="1617410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For next class, please read through the chapter on perception! Email me if you have any questions about anything from today’s class, and have a great weekend!</a:t>
            </a:r>
          </a:p>
        </p:txBody>
      </p:sp>
    </p:spTree>
    <p:extLst>
      <p:ext uri="{BB962C8B-B14F-4D97-AF65-F5344CB8AC3E}">
        <p14:creationId xmlns:p14="http://schemas.microsoft.com/office/powerpoint/2010/main" val="2476927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260167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261360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5085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E14754-746D-8349-92A8-836DFB451BB7}" type="datetimeFigureOut">
              <a:rPr lang="en-US" smtClean="0"/>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149602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E14754-746D-8349-92A8-836DFB451BB7}" type="datetimeFigureOut">
              <a:rPr lang="en-US" smtClean="0"/>
              <a:t>8/24/21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289629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E14754-746D-8349-92A8-836DFB451BB7}" type="datetimeFigureOut">
              <a:rPr lang="en-US" smtClean="0"/>
              <a:t>8/24/21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391474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E14754-746D-8349-92A8-836DFB451BB7}" type="datetimeFigureOut">
              <a:rPr lang="en-US" smtClean="0"/>
              <a:t>8/24/21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189761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E4E14754-746D-8349-92A8-836DFB451BB7}" type="datetimeFigureOut">
              <a:rPr lang="en-US" smtClean="0"/>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896384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366376" y="1974851"/>
            <a:ext cx="123444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E4E14754-746D-8349-92A8-836DFB451BB7}" type="datetimeFigureOut">
              <a:rPr lang="en-US" smtClean="0"/>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448495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094609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893175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5824498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3124200" y="-38100"/>
            <a:ext cx="18135600" cy="12096698"/>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1667218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b="0" i="0">
                <a:solidFill>
                  <a:schemeClr val="tx1">
                    <a:tint val="75000"/>
                  </a:schemeClr>
                </a:solidFill>
                <a:latin typeface="Avenir Book" panose="02000503020000020003" pitchFamily="2" charset="0"/>
              </a:defRPr>
            </a:lvl1pPr>
          </a:lstStyle>
          <a:p>
            <a:fld id="{E4E14754-746D-8349-92A8-836DFB451BB7}" type="datetimeFigureOut">
              <a:rPr lang="en-US" smtClean="0"/>
              <a:pPr/>
              <a:t>8/24/21</a:t>
            </a:fld>
            <a:endParaRPr lang="en-US" dirty="0"/>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b="0" i="0">
                <a:solidFill>
                  <a:schemeClr val="tx1">
                    <a:tint val="75000"/>
                  </a:schemeClr>
                </a:solidFill>
                <a:latin typeface="Avenir Book" panose="02000503020000020003" pitchFamily="2" charset="0"/>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12654742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4" r:id="rId12"/>
    <p:sldLayoutId id="2147483705" r:id="rId13"/>
  </p:sldLayoutIdLst>
  <p:txStyles>
    <p:titleStyle>
      <a:lvl1pPr algn="l" defTabSz="1828800" rtl="0" eaLnBrk="1" latinLnBrk="0" hangingPunct="1">
        <a:lnSpc>
          <a:spcPct val="90000"/>
        </a:lnSpc>
        <a:spcBef>
          <a:spcPct val="0"/>
        </a:spcBef>
        <a:buNone/>
        <a:defRPr sz="8800" b="0" i="0" kern="1200">
          <a:solidFill>
            <a:schemeClr val="tx1"/>
          </a:solidFill>
          <a:latin typeface="Avenir Book" panose="02000503020000020003" pitchFamily="2" charset="0"/>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b="0" i="0" kern="1200">
          <a:solidFill>
            <a:schemeClr val="tx1"/>
          </a:solidFill>
          <a:latin typeface="Avenir Book" panose="02000503020000020003" pitchFamily="2" charset="0"/>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b="0" i="0" kern="1200">
          <a:solidFill>
            <a:schemeClr val="tx1"/>
          </a:solidFill>
          <a:latin typeface="Avenir Book" panose="02000503020000020003" pitchFamily="2" charset="0"/>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b="0" i="0" kern="1200">
          <a:solidFill>
            <a:schemeClr val="tx1"/>
          </a:solidFill>
          <a:latin typeface="Avenir Book" panose="02000503020000020003" pitchFamily="2" charset="0"/>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b="0" i="0" kern="1200">
          <a:solidFill>
            <a:schemeClr val="tx1"/>
          </a:solidFill>
          <a:latin typeface="Avenir Book" panose="02000503020000020003" pitchFamily="2" charset="0"/>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b="0" i="0" kern="1200">
          <a:solidFill>
            <a:schemeClr val="tx1"/>
          </a:solidFill>
          <a:latin typeface="Avenir Book" panose="02000503020000020003" pitchFamily="2" charset="0"/>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Decisions Rules"/>
          <p:cNvSpPr txBox="1">
            <a:spLocks noGrp="1"/>
          </p:cNvSpPr>
          <p:nvPr>
            <p:ph type="title"/>
          </p:nvPr>
        </p:nvSpPr>
        <p:spPr>
          <a:prstGeom prst="rect">
            <a:avLst/>
          </a:prstGeom>
        </p:spPr>
        <p:txBody>
          <a:bodyPr/>
          <a:lstStyle/>
          <a:p>
            <a:pPr algn="ctr"/>
            <a:r>
              <a:rPr dirty="0"/>
              <a:t>Decisions Rules</a:t>
            </a:r>
          </a:p>
        </p:txBody>
      </p:sp>
      <p:sp>
        <p:nvSpPr>
          <p:cNvPr id="298" name="Heuristics…"/>
          <p:cNvSpPr txBox="1">
            <a:spLocks noGrp="1"/>
          </p:cNvSpPr>
          <p:nvPr>
            <p:ph type="body" idx="1"/>
          </p:nvPr>
        </p:nvSpPr>
        <p:spPr>
          <a:xfrm>
            <a:off x="1689100" y="2278454"/>
            <a:ext cx="21005800" cy="10937092"/>
          </a:xfrm>
          <a:prstGeom prst="rect">
            <a:avLst/>
          </a:prstGeom>
        </p:spPr>
        <p:txBody>
          <a:bodyPr/>
          <a:lstStyle/>
          <a:p>
            <a:pPr marL="0" indent="0" defTabSz="652145">
              <a:spcBef>
                <a:spcPts val="4600"/>
              </a:spcBef>
              <a:buSzTx/>
              <a:buNone/>
              <a:defRPr sz="5530" b="1">
                <a:solidFill>
                  <a:srgbClr val="1497FC"/>
                </a:solidFill>
              </a:defRPr>
            </a:pPr>
            <a:r>
              <a:rPr dirty="0"/>
              <a:t>Heuristics</a:t>
            </a:r>
          </a:p>
          <a:p>
            <a:pPr marL="501650" indent="-501650" defTabSz="652145">
              <a:spcBef>
                <a:spcPts val="4600"/>
              </a:spcBef>
              <a:defRPr sz="3792"/>
            </a:pPr>
            <a:r>
              <a:rPr dirty="0"/>
              <a:t>Very simple decision short-cuts.</a:t>
            </a:r>
          </a:p>
          <a:p>
            <a:pPr marL="501650" indent="-501650" defTabSz="652145">
              <a:spcBef>
                <a:spcPts val="4600"/>
              </a:spcBef>
              <a:defRPr sz="3792"/>
            </a:pPr>
            <a:r>
              <a:rPr dirty="0"/>
              <a:t>Usually reasonable decisions, bad in specific situations.</a:t>
            </a:r>
          </a:p>
          <a:p>
            <a:pPr marL="0" indent="0" defTabSz="652145">
              <a:spcBef>
                <a:spcPts val="4600"/>
              </a:spcBef>
              <a:buSzTx/>
              <a:buNone/>
              <a:defRPr sz="5530" b="1">
                <a:solidFill>
                  <a:srgbClr val="1497FC"/>
                </a:solidFill>
              </a:defRPr>
            </a:pPr>
            <a:r>
              <a:rPr dirty="0"/>
              <a:t>Non-compensatory</a:t>
            </a:r>
          </a:p>
          <a:p>
            <a:pPr marL="501650" indent="-501650" defTabSz="652145">
              <a:spcBef>
                <a:spcPts val="4600"/>
              </a:spcBef>
              <a:defRPr sz="3792"/>
            </a:pPr>
            <a:r>
              <a:rPr dirty="0"/>
              <a:t>Simpler decision models.</a:t>
            </a:r>
          </a:p>
          <a:p>
            <a:pPr marL="501650" indent="-501650" defTabSz="652145">
              <a:spcBef>
                <a:spcPts val="4600"/>
              </a:spcBef>
              <a:defRPr sz="3792"/>
            </a:pPr>
            <a:r>
              <a:rPr dirty="0"/>
              <a:t>Cannot compensate for low standing on one attribute by being better on another.</a:t>
            </a:r>
          </a:p>
          <a:p>
            <a:pPr marL="0" indent="0" defTabSz="652145">
              <a:spcBef>
                <a:spcPts val="4600"/>
              </a:spcBef>
              <a:buSzTx/>
              <a:buNone/>
              <a:defRPr sz="5530" b="1">
                <a:solidFill>
                  <a:srgbClr val="1497FC"/>
                </a:solidFill>
              </a:defRPr>
            </a:pPr>
            <a:r>
              <a:rPr dirty="0"/>
              <a:t>Compensatory</a:t>
            </a:r>
          </a:p>
          <a:p>
            <a:pPr marL="501650" indent="-501650" defTabSz="652145">
              <a:spcBef>
                <a:spcPts val="4600"/>
              </a:spcBef>
              <a:defRPr sz="3792"/>
            </a:pPr>
            <a:r>
              <a:rPr dirty="0"/>
              <a:t>Cost/Benefit analysis.</a:t>
            </a:r>
          </a:p>
          <a:p>
            <a:pPr marL="501650" indent="-501650" defTabSz="652145">
              <a:spcBef>
                <a:spcPts val="4600"/>
              </a:spcBef>
              <a:defRPr sz="3792"/>
            </a:pPr>
            <a:r>
              <a:rPr dirty="0"/>
              <a:t>Excelling at one dimension can make up for poor dimensions .</a:t>
            </a:r>
          </a:p>
        </p:txBody>
      </p:sp>
      <p:sp>
        <p:nvSpPr>
          <p:cNvPr id="299" name="Double Arrow"/>
          <p:cNvSpPr/>
          <p:nvPr/>
        </p:nvSpPr>
        <p:spPr>
          <a:xfrm rot="16199161">
            <a:off x="18424563" y="7515387"/>
            <a:ext cx="7230189" cy="1096243"/>
          </a:xfrm>
          <a:prstGeom prst="leftRightArrow">
            <a:avLst>
              <a:gd name="adj1" fmla="val 45125"/>
              <a:gd name="adj2" fmla="val 93228"/>
            </a:avLst>
          </a:prstGeom>
          <a:solidFill>
            <a:schemeClr val="accent4">
              <a:hueOff val="-461056"/>
              <a:satOff val="4338"/>
              <a:lumOff val="-10225"/>
            </a:schemeClr>
          </a:solidFill>
          <a:ln w="12700">
            <a:miter lim="400000"/>
          </a:ln>
        </p:spPr>
        <p:txBody>
          <a:bodyPr lIns="50800" tIns="50800" rIns="50800" bIns="50800" anchor="ctr"/>
          <a:lstStyle/>
          <a:p>
            <a:pPr>
              <a:defRPr sz="3200" b="0">
                <a:solidFill>
                  <a:srgbClr val="FFFFFF"/>
                </a:solidFill>
                <a:latin typeface="+mn-lt"/>
                <a:ea typeface="+mn-ea"/>
                <a:cs typeface="+mn-cs"/>
                <a:sym typeface="Helvetica Neue Medium"/>
              </a:defRPr>
            </a:pPr>
            <a:endParaRPr dirty="0">
              <a:latin typeface="Avenir Book" panose="02000503020000020003" pitchFamily="2" charset="0"/>
            </a:endParaRPr>
          </a:p>
        </p:txBody>
      </p:sp>
      <p:sp>
        <p:nvSpPr>
          <p:cNvPr id="300" name="Lower Effort, Lower Accuracy"/>
          <p:cNvSpPr txBox="1"/>
          <p:nvPr/>
        </p:nvSpPr>
        <p:spPr>
          <a:xfrm>
            <a:off x="16412518" y="3170546"/>
            <a:ext cx="7083606" cy="7489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200"/>
            </a:lvl1pPr>
          </a:lstStyle>
          <a:p>
            <a:r>
              <a:rPr dirty="0">
                <a:latin typeface="Avenir Book" panose="02000503020000020003" pitchFamily="2" charset="0"/>
              </a:rPr>
              <a:t>Lower Effort, Lower Accuracy</a:t>
            </a:r>
          </a:p>
        </p:txBody>
      </p:sp>
      <p:sp>
        <p:nvSpPr>
          <p:cNvPr id="301" name="Higher Effort, Higher Accuracy"/>
          <p:cNvSpPr txBox="1"/>
          <p:nvPr/>
        </p:nvSpPr>
        <p:spPr>
          <a:xfrm>
            <a:off x="16309669" y="11979060"/>
            <a:ext cx="7423442" cy="7489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821531">
              <a:defRPr sz="4200">
                <a:latin typeface="Helvetica"/>
                <a:ea typeface="Helvetica"/>
                <a:cs typeface="Helvetica"/>
                <a:sym typeface="Helvetica"/>
              </a:defRPr>
            </a:lvl1pPr>
          </a:lstStyle>
          <a:p>
            <a:r>
              <a:rPr dirty="0">
                <a:latin typeface="Avenir Book" panose="02000503020000020003" pitchFamily="2" charset="0"/>
              </a:rPr>
              <a:t>Higher Effort, Higher Accuracy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Heuristics"/>
          <p:cNvSpPr txBox="1">
            <a:spLocks noGrp="1"/>
          </p:cNvSpPr>
          <p:nvPr>
            <p:ph type="title"/>
          </p:nvPr>
        </p:nvSpPr>
        <p:spPr>
          <a:prstGeom prst="rect">
            <a:avLst/>
          </a:prstGeom>
        </p:spPr>
        <p:txBody>
          <a:bodyPr/>
          <a:lstStyle/>
          <a:p>
            <a:r>
              <a:t>Heuristics</a:t>
            </a:r>
          </a:p>
        </p:txBody>
      </p:sp>
      <p:sp>
        <p:nvSpPr>
          <p:cNvPr id="306" name="mental rules-of-thumb that lead to a speedy decision (i.e., mental shortcuts)…"/>
          <p:cNvSpPr txBox="1">
            <a:spLocks noGrp="1"/>
          </p:cNvSpPr>
          <p:nvPr>
            <p:ph type="body" idx="1"/>
          </p:nvPr>
        </p:nvSpPr>
        <p:spPr>
          <a:xfrm>
            <a:off x="1689100" y="3381377"/>
            <a:ext cx="21005800" cy="9989730"/>
          </a:xfrm>
          <a:prstGeom prst="rect">
            <a:avLst/>
          </a:prstGeom>
        </p:spPr>
        <p:txBody>
          <a:bodyPr/>
          <a:lstStyle/>
          <a:p>
            <a:pPr marL="0" indent="0" algn="ctr" defTabSz="775969">
              <a:spcBef>
                <a:spcPts val="5500"/>
              </a:spcBef>
              <a:buSzTx/>
              <a:buNone/>
              <a:defRPr sz="4512" b="1"/>
            </a:pPr>
            <a:r>
              <a:rPr lang="en-US" dirty="0"/>
              <a:t>M</a:t>
            </a:r>
            <a:r>
              <a:rPr dirty="0"/>
              <a:t>ental rules-of-thumb that lead to a speedy decision (i.e., mental shortcuts)</a:t>
            </a:r>
            <a:r>
              <a:rPr lang="en-US" dirty="0"/>
              <a:t>.</a:t>
            </a:r>
            <a:endParaRPr dirty="0"/>
          </a:p>
          <a:p>
            <a:pPr marL="0" indent="0" defTabSz="775969">
              <a:spcBef>
                <a:spcPts val="5500"/>
              </a:spcBef>
              <a:buSzTx/>
              <a:buNone/>
              <a:defRPr sz="4512"/>
            </a:pPr>
            <a:r>
              <a:rPr dirty="0"/>
              <a:t>Examples:</a:t>
            </a:r>
          </a:p>
          <a:p>
            <a:pPr marL="1193800" lvl="1" indent="-596900" defTabSz="775969">
              <a:spcBef>
                <a:spcPts val="5500"/>
              </a:spcBef>
              <a:defRPr sz="4512"/>
            </a:pPr>
            <a:r>
              <a:rPr dirty="0"/>
              <a:t>Product signal </a:t>
            </a:r>
            <a:r>
              <a:rPr dirty="0">
                <a:solidFill>
                  <a:srgbClr val="1497FC"/>
                </a:solidFill>
              </a:rPr>
              <a:t>(clean and shiny = good car)</a:t>
            </a:r>
          </a:p>
          <a:p>
            <a:pPr marL="1193800" lvl="1" indent="-596900" defTabSz="775969">
              <a:spcBef>
                <a:spcPts val="5500"/>
              </a:spcBef>
              <a:defRPr sz="4512"/>
            </a:pPr>
            <a:r>
              <a:rPr dirty="0"/>
              <a:t>Market beliefs </a:t>
            </a:r>
            <a:r>
              <a:rPr dirty="0">
                <a:solidFill>
                  <a:srgbClr val="1497FC"/>
                </a:solidFill>
              </a:rPr>
              <a:t>(more expensive = better)</a:t>
            </a:r>
          </a:p>
          <a:p>
            <a:pPr marL="1193800" lvl="1" indent="-596900" defTabSz="775969">
              <a:spcBef>
                <a:spcPts val="5500"/>
              </a:spcBef>
              <a:defRPr sz="4512"/>
            </a:pPr>
            <a:r>
              <a:rPr dirty="0"/>
              <a:t>Country of origin </a:t>
            </a:r>
            <a:r>
              <a:rPr dirty="0">
                <a:solidFill>
                  <a:srgbClr val="1497FC"/>
                </a:solidFill>
              </a:rPr>
              <a:t>(is this made in America?)</a:t>
            </a:r>
          </a:p>
          <a:p>
            <a:pPr marL="1193800" lvl="1" indent="-596900" defTabSz="775969">
              <a:spcBef>
                <a:spcPts val="5500"/>
              </a:spcBef>
              <a:defRPr sz="4512"/>
            </a:pPr>
            <a:r>
              <a:rPr dirty="0"/>
              <a:t>Familiar brand names </a:t>
            </a:r>
            <a:r>
              <a:rPr dirty="0">
                <a:solidFill>
                  <a:srgbClr val="1497FC"/>
                </a:solidFill>
              </a:rPr>
              <a:t>(new = bad)</a:t>
            </a:r>
          </a:p>
          <a:p>
            <a:pPr marL="1193800" lvl="1" indent="-596900" defTabSz="775969">
              <a:spcBef>
                <a:spcPts val="5500"/>
              </a:spcBef>
              <a:defRPr sz="4512"/>
            </a:pPr>
            <a:r>
              <a:rPr dirty="0"/>
              <a:t>Inertia </a:t>
            </a:r>
            <a:r>
              <a:rPr dirty="0">
                <a:solidFill>
                  <a:srgbClr val="1497FC"/>
                </a:solidFill>
              </a:rPr>
              <a:t>(but this is how I’ve always done it)</a:t>
            </a:r>
          </a:p>
          <a:p>
            <a:pPr marL="1193800" lvl="1" indent="-596900" defTabSz="775969">
              <a:spcBef>
                <a:spcPts val="5500"/>
              </a:spcBef>
              <a:defRPr sz="4512"/>
            </a:pPr>
            <a:r>
              <a:rPr dirty="0"/>
              <a:t>Brand loyalty </a:t>
            </a:r>
            <a:r>
              <a:rPr dirty="0">
                <a:solidFill>
                  <a:srgbClr val="1497FC"/>
                </a:solidFill>
              </a:rPr>
              <a:t>(RC Cola is better than Coke AND Pepsi!)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Non-Heuristic Strategies: Evaluative Criteria"/>
          <p:cNvSpPr txBox="1">
            <a:spLocks noGrp="1"/>
          </p:cNvSpPr>
          <p:nvPr>
            <p:ph type="title"/>
          </p:nvPr>
        </p:nvSpPr>
        <p:spPr>
          <a:prstGeom prst="rect">
            <a:avLst/>
          </a:prstGeom>
        </p:spPr>
        <p:txBody>
          <a:bodyPr/>
          <a:lstStyle>
            <a:lvl1pPr defTabSz="594360">
              <a:defRPr sz="8064"/>
            </a:lvl1pPr>
          </a:lstStyle>
          <a:p>
            <a:r>
              <a:t>Non-Heuristic Strategies: Evaluative Criteria</a:t>
            </a:r>
          </a:p>
        </p:txBody>
      </p:sp>
      <p:sp>
        <p:nvSpPr>
          <p:cNvPr id="311" name="Evaluative criteria: dimensions used to judge merits of competing options – what is important to the consumer.…"/>
          <p:cNvSpPr txBox="1">
            <a:spLocks noGrp="1"/>
          </p:cNvSpPr>
          <p:nvPr>
            <p:ph type="body" idx="1"/>
          </p:nvPr>
        </p:nvSpPr>
        <p:spPr>
          <a:prstGeom prst="rect">
            <a:avLst/>
          </a:prstGeom>
        </p:spPr>
        <p:txBody>
          <a:bodyPr anchor="ctr"/>
          <a:lstStyle/>
          <a:p>
            <a:pPr marL="0" indent="0">
              <a:buSzTx/>
              <a:buNone/>
            </a:pPr>
            <a:r>
              <a:rPr dirty="0">
                <a:solidFill>
                  <a:srgbClr val="1497FC"/>
                </a:solidFill>
              </a:rPr>
              <a:t>Evaluative criteria:</a:t>
            </a:r>
            <a:r>
              <a:rPr dirty="0"/>
              <a:t> dimensions used to judge merits of competing options – what is important to the consumer.</a:t>
            </a:r>
            <a:endParaRPr lang="en-US" dirty="0"/>
          </a:p>
          <a:p>
            <a:pPr marL="0" indent="0">
              <a:buSzTx/>
              <a:buNone/>
            </a:pPr>
            <a:endParaRPr dirty="0"/>
          </a:p>
          <a:p>
            <a:pPr marL="0" indent="0">
              <a:buSzTx/>
              <a:buNone/>
            </a:pPr>
            <a:r>
              <a:rPr dirty="0">
                <a:solidFill>
                  <a:srgbClr val="1497FC"/>
                </a:solidFill>
              </a:rPr>
              <a:t>Determinant attributes:</a:t>
            </a:r>
            <a:r>
              <a:rPr dirty="0"/>
              <a:t> features we use to differentiate among our choices.</a:t>
            </a:r>
          </a:p>
          <a:p>
            <a:r>
              <a:rPr dirty="0"/>
              <a:t>Criteria on which products differ carry more weight.</a:t>
            </a:r>
          </a:p>
          <a:p>
            <a:r>
              <a:rPr dirty="0"/>
              <a:t>Marketers educate consumers about (or even invent) determinant attributes.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Non-Compensatory"/>
          <p:cNvSpPr txBox="1">
            <a:spLocks noGrp="1"/>
          </p:cNvSpPr>
          <p:nvPr>
            <p:ph type="title"/>
          </p:nvPr>
        </p:nvSpPr>
        <p:spPr>
          <a:prstGeom prst="rect">
            <a:avLst/>
          </a:prstGeom>
        </p:spPr>
        <p:txBody>
          <a:bodyPr/>
          <a:lstStyle/>
          <a:p>
            <a:r>
              <a:t>Non-Compensatory</a:t>
            </a:r>
          </a:p>
        </p:txBody>
      </p:sp>
      <p:sp>
        <p:nvSpPr>
          <p:cNvPr id="316" name="Non-compensatory: a product with a low standing on one attribute can’t compensate for this flaw by doing better on another attribute…"/>
          <p:cNvSpPr txBox="1">
            <a:spLocks noGrp="1"/>
          </p:cNvSpPr>
          <p:nvPr>
            <p:ph type="body" idx="1"/>
          </p:nvPr>
        </p:nvSpPr>
        <p:spPr>
          <a:prstGeom prst="rect">
            <a:avLst/>
          </a:prstGeom>
        </p:spPr>
        <p:txBody>
          <a:bodyPr anchor="ctr"/>
          <a:lstStyle/>
          <a:p>
            <a:pPr marL="0" indent="0">
              <a:buSzTx/>
              <a:buNone/>
            </a:pPr>
            <a:r>
              <a:rPr dirty="0">
                <a:solidFill>
                  <a:srgbClr val="1497FC"/>
                </a:solidFill>
              </a:rPr>
              <a:t>Non-compensatory:</a:t>
            </a:r>
            <a:r>
              <a:rPr dirty="0"/>
              <a:t> a product with a low standing on one attribute </a:t>
            </a:r>
            <a:r>
              <a:rPr u="sng" dirty="0"/>
              <a:t>can’t compensate</a:t>
            </a:r>
            <a:r>
              <a:rPr dirty="0"/>
              <a:t> for this flaw by doing better on another attribute</a:t>
            </a:r>
            <a:r>
              <a:rPr lang="en-US" dirty="0"/>
              <a:t>.</a:t>
            </a:r>
          </a:p>
          <a:p>
            <a:pPr marL="0" indent="0">
              <a:buSzTx/>
              <a:buNone/>
            </a:pPr>
            <a:endParaRPr dirty="0"/>
          </a:p>
          <a:p>
            <a:pPr marL="0" indent="0">
              <a:buSzTx/>
              <a:buNone/>
            </a:pPr>
            <a:r>
              <a:rPr dirty="0"/>
              <a:t>Different ways to evaluate products based</a:t>
            </a:r>
            <a:r>
              <a:rPr lang="en-US" dirty="0"/>
              <a:t> </a:t>
            </a:r>
            <a:r>
              <a:rPr dirty="0"/>
              <a:t>on attributes:</a:t>
            </a:r>
          </a:p>
          <a:p>
            <a:r>
              <a:rPr dirty="0"/>
              <a:t>Conjunctive Rule</a:t>
            </a:r>
          </a:p>
          <a:p>
            <a:r>
              <a:rPr dirty="0"/>
              <a:t>Disjunctive Rule</a:t>
            </a:r>
          </a:p>
          <a:p>
            <a:r>
              <a:rPr dirty="0"/>
              <a:t>Lexicographic Rule</a:t>
            </a:r>
          </a:p>
          <a:p>
            <a:r>
              <a:rPr dirty="0"/>
              <a:t>Elimination-by-Aspects Rule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Compensatory"/>
          <p:cNvSpPr txBox="1">
            <a:spLocks noGrp="1"/>
          </p:cNvSpPr>
          <p:nvPr>
            <p:ph type="title"/>
          </p:nvPr>
        </p:nvSpPr>
        <p:spPr>
          <a:prstGeom prst="rect">
            <a:avLst/>
          </a:prstGeom>
        </p:spPr>
        <p:txBody>
          <a:bodyPr/>
          <a:lstStyle/>
          <a:p>
            <a:r>
              <a:t>Compensatory</a:t>
            </a:r>
          </a:p>
        </p:txBody>
      </p:sp>
      <p:sp>
        <p:nvSpPr>
          <p:cNvPr id="321" name="Compensatory decision rules: give a product a chance to make up for its shortcomings…"/>
          <p:cNvSpPr txBox="1">
            <a:spLocks noGrp="1"/>
          </p:cNvSpPr>
          <p:nvPr>
            <p:ph type="body" idx="1"/>
          </p:nvPr>
        </p:nvSpPr>
        <p:spPr>
          <a:prstGeom prst="rect">
            <a:avLst/>
          </a:prstGeom>
        </p:spPr>
        <p:txBody>
          <a:bodyPr>
            <a:normAutofit lnSpcReduction="10000"/>
          </a:bodyPr>
          <a:lstStyle/>
          <a:p>
            <a:pPr marL="0" indent="0" defTabSz="742950">
              <a:spcBef>
                <a:spcPts val="5300"/>
              </a:spcBef>
              <a:buSzTx/>
              <a:buNone/>
              <a:defRPr sz="4319"/>
            </a:pPr>
            <a:r>
              <a:rPr dirty="0"/>
              <a:t>Compensatory decision rules: give a product a chance to make up for its shortcomings</a:t>
            </a:r>
          </a:p>
          <a:p>
            <a:pPr marL="0" indent="0" defTabSz="742950">
              <a:spcBef>
                <a:spcPts val="5300"/>
              </a:spcBef>
              <a:buSzTx/>
              <a:buNone/>
              <a:defRPr sz="4319"/>
            </a:pPr>
            <a:r>
              <a:rPr dirty="0"/>
              <a:t>Types of compensatory decision rules:</a:t>
            </a:r>
          </a:p>
          <a:p>
            <a:pPr marL="571500" indent="-571500" defTabSz="742950">
              <a:spcBef>
                <a:spcPts val="5300"/>
              </a:spcBef>
              <a:defRPr sz="4319"/>
            </a:pPr>
            <a:r>
              <a:rPr dirty="0">
                <a:solidFill>
                  <a:srgbClr val="51A7F9"/>
                </a:solidFill>
              </a:rPr>
              <a:t>Simple additive rule:</a:t>
            </a:r>
            <a:r>
              <a:rPr dirty="0"/>
              <a:t> the consumer merely chooses the alternative that has the largest number of positive attributes (pro/con list!)</a:t>
            </a:r>
          </a:p>
          <a:p>
            <a:pPr marL="571500" indent="-571500" defTabSz="742950">
              <a:spcBef>
                <a:spcPts val="5300"/>
              </a:spcBef>
              <a:defRPr sz="4319"/>
            </a:pPr>
            <a:r>
              <a:rPr dirty="0">
                <a:solidFill>
                  <a:srgbClr val="51A7F9"/>
                </a:solidFill>
              </a:rPr>
              <a:t>Weighted additive rule:</a:t>
            </a:r>
            <a:r>
              <a:rPr dirty="0"/>
              <a:t> the consumer also takes into account the relative importance of positively rated attributes, essentially multiplying brand ratings by importance weights</a:t>
            </a:r>
          </a:p>
          <a:p>
            <a:pPr marL="0" lvl="2" indent="0" algn="ctr" defTabSz="742950">
              <a:spcBef>
                <a:spcPts val="5300"/>
              </a:spcBef>
              <a:buSzTx/>
              <a:buNone/>
              <a:defRPr sz="4319">
                <a:solidFill>
                  <a:schemeClr val="accent1"/>
                </a:solidFill>
              </a:defRPr>
            </a:pPr>
            <a:r>
              <a:rPr dirty="0">
                <a:solidFill>
                  <a:schemeClr val="accent4">
                    <a:lumMod val="60000"/>
                    <a:lumOff val="40000"/>
                  </a:schemeClr>
                </a:solidFill>
              </a:rPr>
              <a:t>E.g. Overall Attitude Score (Fishbein Model) = the same of a consumer’s rating of each attribute for brand multiplied by  the importance rating for that attribute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Outcomes"/>
          <p:cNvSpPr txBox="1">
            <a:spLocks noGrp="1"/>
          </p:cNvSpPr>
          <p:nvPr>
            <p:ph type="title"/>
          </p:nvPr>
        </p:nvSpPr>
        <p:spPr>
          <a:xfrm>
            <a:off x="2272794" y="1004042"/>
            <a:ext cx="9919206" cy="3285938"/>
          </a:xfrm>
          <a:prstGeom prst="rect">
            <a:avLst/>
          </a:prstGeom>
        </p:spPr>
        <p:txBody>
          <a:bodyPr vert="horz" lIns="91440" tIns="45720" rIns="91440" bIns="45720" rtlCol="0" anchor="b">
            <a:normAutofit/>
          </a:bodyPr>
          <a:lstStyle/>
          <a:p>
            <a:pPr defTabSz="914400"/>
            <a:r>
              <a:rPr lang="en-US" sz="8000" kern="1200">
                <a:solidFill>
                  <a:schemeClr val="tx1"/>
                </a:solidFill>
              </a:rPr>
              <a:t>Outcomes</a:t>
            </a:r>
          </a:p>
        </p:txBody>
      </p:sp>
      <p:sp>
        <p:nvSpPr>
          <p:cNvPr id="326" name="Satisfaction?…"/>
          <p:cNvSpPr txBox="1">
            <a:spLocks noGrp="1"/>
          </p:cNvSpPr>
          <p:nvPr>
            <p:ph type="body" idx="1"/>
          </p:nvPr>
        </p:nvSpPr>
        <p:spPr>
          <a:xfrm>
            <a:off x="2272794" y="4836816"/>
            <a:ext cx="9919206" cy="7045138"/>
          </a:xfrm>
          <a:prstGeom prst="rect">
            <a:avLst/>
          </a:prstGeom>
        </p:spPr>
        <p:txBody>
          <a:bodyPr vert="horz" lIns="91440" tIns="45720" rIns="91440" bIns="45720" rtlCol="0" anchor="t">
            <a:normAutofit/>
          </a:bodyPr>
          <a:lstStyle/>
          <a:p>
            <a:pPr marL="800100" indent="-571500" defTabSz="914400"/>
            <a:r>
              <a:rPr lang="en-US" sz="4000" dirty="0"/>
              <a:t>Satisfaction?</a:t>
            </a:r>
          </a:p>
          <a:p>
            <a:pPr marL="800100" indent="-571500" defTabSz="914400"/>
            <a:r>
              <a:rPr lang="en-US" sz="4000" dirty="0"/>
              <a:t>Post-purchase dissonance?</a:t>
            </a:r>
          </a:p>
          <a:p>
            <a:pPr marL="800100" indent="-571500" defTabSz="914400"/>
            <a:r>
              <a:rPr lang="en-US" sz="4000" dirty="0"/>
              <a:t>Role in consumers life?</a:t>
            </a:r>
          </a:p>
        </p:txBody>
      </p:sp>
      <p:pic>
        <p:nvPicPr>
          <p:cNvPr id="327" name="Image" descr="Image"/>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3024884" y="3427822"/>
            <a:ext cx="10402046" cy="6032841"/>
          </a:xfrm>
          <a:prstGeom prst="rect">
            <a:avLst/>
          </a:prstGeom>
        </p:spPr>
      </p:pic>
    </p:spTree>
    <p:extLst>
      <p:ext uri="{BB962C8B-B14F-4D97-AF65-F5344CB8AC3E}">
        <p14:creationId xmlns:p14="http://schemas.microsoft.com/office/powerpoint/2010/main" val="784641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 y="0"/>
            <a:ext cx="24383996" cy="3151910"/>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6257712" cy="3150922"/>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2"/>
            <a:ext cx="24384004" cy="3148622"/>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What’s Next?"/>
          <p:cNvSpPr txBox="1">
            <a:spLocks noGrp="1"/>
          </p:cNvSpPr>
          <p:nvPr>
            <p:ph type="title"/>
          </p:nvPr>
        </p:nvSpPr>
        <p:spPr>
          <a:xfrm>
            <a:off x="1399426" y="496076"/>
            <a:ext cx="14127442" cy="2318400"/>
          </a:xfrm>
          <a:prstGeom prst="rect">
            <a:avLst/>
          </a:prstGeom>
        </p:spPr>
        <p:txBody>
          <a:bodyPr vert="horz" lIns="91440" tIns="45720" rIns="91440" bIns="45720" rtlCol="0" anchor="ctr">
            <a:normAutofit/>
          </a:bodyPr>
          <a:lstStyle/>
          <a:p>
            <a:pPr defTabSz="914400"/>
            <a:r>
              <a:rPr lang="en-US" sz="8000" kern="1200">
                <a:solidFill>
                  <a:srgbClr val="FFFFFF"/>
                </a:solidFill>
              </a:rPr>
              <a:t>What’s Next?</a:t>
            </a:r>
          </a:p>
        </p:txBody>
      </p:sp>
      <p:sp>
        <p:nvSpPr>
          <p:cNvPr id="357" name="Perception…"/>
          <p:cNvSpPr txBox="1">
            <a:spLocks noGrp="1"/>
          </p:cNvSpPr>
          <p:nvPr>
            <p:ph type="body" sz="quarter" idx="1"/>
          </p:nvPr>
        </p:nvSpPr>
        <p:spPr>
          <a:xfrm>
            <a:off x="17144998" y="781664"/>
            <a:ext cx="6467170" cy="1747224"/>
          </a:xfrm>
          <a:prstGeom prst="rect">
            <a:avLst/>
          </a:prstGeom>
        </p:spPr>
        <p:txBody>
          <a:bodyPr vert="horz" lIns="91440" tIns="45720" rIns="91440" bIns="45720" rtlCol="0" anchor="ctr">
            <a:normAutofit/>
          </a:bodyPr>
          <a:lstStyle/>
          <a:p>
            <a:pPr algn="l" defTabSz="914400">
              <a:spcBef>
                <a:spcPts val="1000"/>
              </a:spcBef>
              <a:spcAft>
                <a:spcPts val="600"/>
              </a:spcAft>
              <a:buSzTx/>
              <a:defRPr b="1"/>
            </a:pPr>
            <a:r>
              <a:rPr lang="en-US" sz="4000" kern="1200">
                <a:solidFill>
                  <a:srgbClr val="FFFFFF"/>
                </a:solidFill>
              </a:rPr>
              <a:t>Chapter 2: Perception</a:t>
            </a:r>
          </a:p>
        </p:txBody>
      </p:sp>
      <p:pic>
        <p:nvPicPr>
          <p:cNvPr id="1026" name="Picture 2" descr="How does UX design depend on user perception? | by Iho Kalmyk | UX  Collective">
            <a:extLst>
              <a:ext uri="{FF2B5EF4-FFF2-40B4-BE49-F238E27FC236}">
                <a16:creationId xmlns:a16="http://schemas.microsoft.com/office/drawing/2014/main" id="{43266B16-6FB9-084D-B2C1-7A68244EF3F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77048" y="3932586"/>
            <a:ext cx="15829902" cy="8904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78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85</TotalTime>
  <Words>1206</Words>
  <Application>Microsoft Macintosh PowerPoint</Application>
  <PresentationFormat>Custom</PresentationFormat>
  <Paragraphs>120</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Avenir Book</vt:lpstr>
      <vt:lpstr>Calibri</vt:lpstr>
      <vt:lpstr>Helvetica Neue</vt:lpstr>
      <vt:lpstr>Office Theme</vt:lpstr>
      <vt:lpstr>Decisions Rules</vt:lpstr>
      <vt:lpstr>Heuristics</vt:lpstr>
      <vt:lpstr>Non-Heuristic Strategies: Evaluative Criteria</vt:lpstr>
      <vt:lpstr>Non-Compensatory</vt:lpstr>
      <vt:lpstr>Compensatory</vt:lpstr>
      <vt:lpstr>Outcomes</vt:lpstr>
      <vt:lpstr>What’s 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Decision Making</dc:title>
  <cp:lastModifiedBy>Alexander Mitchell</cp:lastModifiedBy>
  <cp:revision>12</cp:revision>
  <dcterms:modified xsi:type="dcterms:W3CDTF">2021-08-25T00:04:58Z</dcterms:modified>
</cp:coreProperties>
</file>